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3A6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7638"/>
            <a:ext cx="4076700" cy="27908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08" y="2862269"/>
            <a:ext cx="314325" cy="428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767207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634445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A136EC-F916-4BA0-840B-3A2D3BEC36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0" y="1018800"/>
            <a:ext cx="752657" cy="91991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DB0872A-BB4A-4EE2-9A56-0F99099C2B9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225937B-EC8E-4D79-AB1F-033EA440FC8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2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2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F33C8C-4663-47F8-AAC2-AA7669DF2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2837638"/>
            <a:ext cx="4076190" cy="27904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62" y="2109006"/>
            <a:ext cx="379159" cy="5170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rgbClr val="00A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1985871"/>
            <a:ext cx="9144000" cy="310643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5092309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7" y="1020307"/>
            <a:ext cx="754036" cy="92160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11E0E85-32C3-4940-B7AF-CD3F0802CB2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A246D40-A200-4021-90C4-4F0A4D1A103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3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c slide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10515600" cy="4675817"/>
          </a:xfr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30623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415981"/>
            <a:ext cx="10515600" cy="4660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5EF67C-DB3C-4ADC-829F-14D87A8664F8}"/>
              </a:ext>
            </a:extLst>
          </p:cNvPr>
          <p:cNvSpPr txBox="1"/>
          <p:nvPr userDrawn="1"/>
        </p:nvSpPr>
        <p:spPr>
          <a:xfrm>
            <a:off x="9923119" y="6337738"/>
            <a:ext cx="2088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rgbClr val="00A3A6"/>
                </a:solidFill>
                <a:latin typeface="Raleway" panose="020B0503030101060003" pitchFamily="34" charset="0"/>
              </a:rPr>
              <a:t>p. </a:t>
            </a:r>
            <a:fld id="{10B4F56D-375A-4CA4-ABA3-E73F3ECBB440}" type="slidenum">
              <a:rPr lang="fr-FR" sz="1200" b="0" smtClean="0">
                <a:solidFill>
                  <a:srgbClr val="00A3A6"/>
                </a:solidFill>
                <a:latin typeface="Raleway" panose="020B0503030101060003" pitchFamily="34" charset="0"/>
              </a:rPr>
              <a:pPr algn="r"/>
              <a:t>‹N°›</a:t>
            </a:fld>
            <a:endParaRPr lang="fr-FR" sz="1200" b="0" dirty="0">
              <a:solidFill>
                <a:srgbClr val="00A3A6"/>
              </a:solidFill>
              <a:latin typeface="Raleway" panose="020B0503030101060003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31A273F-8B3B-4FFA-A6A7-5A556F5FD6D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6187"/>
            <a:ext cx="2000250" cy="8001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B30FD33-E435-4A46-B168-E07C4F5FE24A}"/>
              </a:ext>
            </a:extLst>
          </p:cNvPr>
          <p:cNvSpPr txBox="1"/>
          <p:nvPr userDrawn="1"/>
        </p:nvSpPr>
        <p:spPr>
          <a:xfrm>
            <a:off x="1142999" y="6350734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275662"/>
                </a:solidFill>
                <a:latin typeface="+mn-lt"/>
              </a:rPr>
              <a:t>TITLE OF THE PRESENTATION HERE (MODIFY IN VIEW -&gt; MASK</a:t>
            </a:r>
            <a:r>
              <a:rPr lang="it-IT" sz="1000" baseline="0" dirty="0">
                <a:solidFill>
                  <a:srgbClr val="275662"/>
                </a:solidFill>
                <a:latin typeface="+mn-lt"/>
              </a:rPr>
              <a:t> / AFFICHAGE -&gt; MASQUE DE DIAPOSITIVES) 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B41401-1E18-450D-B56F-5BE5E627703C}"/>
              </a:ext>
            </a:extLst>
          </p:cNvPr>
          <p:cNvSpPr txBox="1"/>
          <p:nvPr userDrawn="1"/>
        </p:nvSpPr>
        <p:spPr>
          <a:xfrm>
            <a:off x="1142999" y="6533137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00A3A6"/>
                </a:solidFill>
                <a:latin typeface="+mj-lt"/>
              </a:rPr>
              <a:t>Alberto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 TONDA</a:t>
            </a:r>
            <a:r>
              <a:rPr lang="it-IT" sz="1000" baseline="0">
                <a:solidFill>
                  <a:srgbClr val="00A3A6"/>
                </a:solidFill>
                <a:latin typeface="+mj-lt"/>
              </a:rPr>
              <a:t>, Team EKINOCS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, UMR 518 MIA-PS, INRAE, Université Paris-Saclay</a:t>
            </a:r>
            <a:endParaRPr lang="fr-FR" sz="1000" dirty="0">
              <a:solidFill>
                <a:srgbClr val="00A3A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962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62" r:id="rId3"/>
  </p:sldLayoutIdLst>
  <p:txStyles>
    <p:titleStyle>
      <a:lvl1pPr marL="571500" indent="-571500" algn="l" defTabSz="914400" rtl="0" eaLnBrk="1" latinLnBrk="0" hangingPunct="1">
        <a:lnSpc>
          <a:spcPct val="90000"/>
        </a:lnSpc>
        <a:spcBef>
          <a:spcPct val="0"/>
        </a:spcBef>
        <a:buFontTx/>
        <a:buBlip>
          <a:blip r:embed="rId6"/>
        </a:buBlip>
        <a:defRPr sz="4400" b="1" kern="1200" baseline="0">
          <a:solidFill>
            <a:srgbClr val="00A3A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it-IT" sz="8000" dirty="0"/>
              <a:t>Deep Learning: limitations and roadblocks</a:t>
            </a:r>
            <a:endParaRPr lang="fr-FR" sz="800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>
          <a:xfrm>
            <a:off x="2401843" y="5544796"/>
            <a:ext cx="9144000" cy="654923"/>
          </a:xfrm>
        </p:spPr>
        <p:txBody>
          <a:bodyPr>
            <a:noAutofit/>
          </a:bodyPr>
          <a:lstStyle/>
          <a:p>
            <a:r>
              <a:rPr lang="fr-FR" dirty="0"/>
              <a:t>Alberto TONDA, </a:t>
            </a:r>
            <a:r>
              <a:rPr lang="fr-FR" dirty="0" err="1"/>
              <a:t>Ph.D</a:t>
            </a:r>
            <a:r>
              <a:rPr lang="fr-FR" dirty="0"/>
              <a:t>. (Senior permanent </a:t>
            </a:r>
            <a:r>
              <a:rPr lang="fr-FR" dirty="0" err="1"/>
              <a:t>researcher</a:t>
            </a:r>
            <a:r>
              <a:rPr lang="fr-FR" dirty="0"/>
              <a:t>, DR)</a:t>
            </a:r>
          </a:p>
          <a:p>
            <a:r>
              <a:rPr lang="fr-FR" sz="2000" i="1" dirty="0"/>
              <a:t>UMR 518 MIA-PS, INRAE, AgroParisTech, Université Paris-Saclay</a:t>
            </a:r>
            <a:br>
              <a:rPr lang="fr-FR" sz="2000" i="1" dirty="0"/>
            </a:br>
            <a:r>
              <a:rPr lang="fr-FR" sz="2000" i="1" dirty="0"/>
              <a:t>UAR 3611, Institut des Systèmes Complexes de Paris Île-de-France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6445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This is a new thing</a:t>
            </a:r>
          </a:p>
          <a:p>
            <a:pPr lvl="1"/>
            <a:r>
              <a:rPr lang="it-IT" dirty="0"/>
              <a:t>Ciao</a:t>
            </a:r>
          </a:p>
          <a:p>
            <a:pPr lvl="2"/>
            <a:r>
              <a:rPr lang="it-IT" dirty="0"/>
              <a:t>Ciaooooooooooooooo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4349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4FC733-F048-4D09-91F7-078CDF3A6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 learning achieved </a:t>
            </a:r>
            <a:r>
              <a:rPr lang="en-US" i="1" dirty="0"/>
              <a:t>incredible</a:t>
            </a:r>
            <a:r>
              <a:rPr lang="en-US" dirty="0"/>
              <a:t> results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A97BDB8-520B-453B-960C-FA7C84FE30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Since 2012, impressive advancements in </a:t>
            </a:r>
            <a:r>
              <a:rPr lang="en-US" b="1" dirty="0"/>
              <a:t>image analysis</a:t>
            </a:r>
          </a:p>
          <a:p>
            <a:r>
              <a:rPr lang="en-US" dirty="0"/>
              <a:t>Human-competitive </a:t>
            </a:r>
            <a:r>
              <a:rPr lang="en-US" b="1" dirty="0"/>
              <a:t>gameplay on difficult games</a:t>
            </a:r>
          </a:p>
          <a:p>
            <a:pPr lvl="1"/>
            <a:r>
              <a:rPr lang="en-US" dirty="0"/>
              <a:t>Winning against the Go world champion (2016)</a:t>
            </a:r>
          </a:p>
          <a:p>
            <a:pPr lvl="1"/>
            <a:r>
              <a:rPr lang="en-US" dirty="0"/>
              <a:t>Atari challenge approached with Deep Reinforcement Learning</a:t>
            </a:r>
          </a:p>
          <a:p>
            <a:r>
              <a:rPr lang="en-US" dirty="0"/>
              <a:t>Generative models</a:t>
            </a:r>
          </a:p>
          <a:p>
            <a:pPr lvl="1"/>
            <a:r>
              <a:rPr lang="en-US" b="1" dirty="0"/>
              <a:t>Images</a:t>
            </a:r>
            <a:r>
              <a:rPr lang="en-US" dirty="0"/>
              <a:t> (Stable Diffusion), </a:t>
            </a:r>
            <a:r>
              <a:rPr lang="en-US" b="1" dirty="0"/>
              <a:t>videos</a:t>
            </a:r>
            <a:r>
              <a:rPr lang="en-US" dirty="0"/>
              <a:t> (Sora from </a:t>
            </a:r>
            <a:r>
              <a:rPr lang="en-US" dirty="0" err="1"/>
              <a:t>OpenAI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Text that captures </a:t>
            </a:r>
            <a:r>
              <a:rPr lang="en-US" b="1" dirty="0"/>
              <a:t>semantics</a:t>
            </a:r>
            <a:r>
              <a:rPr lang="en-US" dirty="0"/>
              <a:t> (GPT-4)</a:t>
            </a:r>
          </a:p>
          <a:p>
            <a:pPr lvl="1"/>
            <a:r>
              <a:rPr lang="en-US" dirty="0"/>
              <a:t>Text-to-speech, speech-to-text (elevenlabs.io, now </a:t>
            </a:r>
            <a:r>
              <a:rPr lang="en-US" dirty="0" err="1"/>
              <a:t>OpenAI</a:t>
            </a:r>
            <a:r>
              <a:rPr lang="en-US" dirty="0"/>
              <a:t>)</a:t>
            </a:r>
          </a:p>
          <a:p>
            <a:r>
              <a:rPr lang="en-US" dirty="0"/>
              <a:t>Prediction of </a:t>
            </a:r>
            <a:r>
              <a:rPr lang="en-US" b="1" dirty="0"/>
              <a:t>protein folding</a:t>
            </a:r>
            <a:r>
              <a:rPr lang="en-US" dirty="0"/>
              <a:t> (</a:t>
            </a:r>
            <a:r>
              <a:rPr lang="en-US" dirty="0" err="1"/>
              <a:t>AlphaFold</a:t>
            </a:r>
            <a:r>
              <a:rPr lang="en-US" dirty="0"/>
              <a:t> 2.0)</a:t>
            </a:r>
          </a:p>
          <a:p>
            <a:pPr lvl="1"/>
            <a:r>
              <a:rPr lang="en-US" dirty="0"/>
              <a:t>Minor revolution in molecular biology</a:t>
            </a:r>
          </a:p>
        </p:txBody>
      </p:sp>
    </p:spTree>
    <p:extLst>
      <p:ext uri="{BB962C8B-B14F-4D97-AF65-F5344CB8AC3E}">
        <p14:creationId xmlns:p14="http://schemas.microsoft.com/office/powerpoint/2010/main" val="2185181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ED2992-AFFE-442D-A14A-DEC66A821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 Learning solved Artificial Intelligence?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65BC96-F249-4EB1-9780-61B2CA232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Artifical</a:t>
            </a:r>
            <a:r>
              <a:rPr lang="en-US" dirty="0"/>
              <a:t> </a:t>
            </a:r>
            <a:r>
              <a:rPr lang="en-US" i="1" dirty="0"/>
              <a:t>intuition</a:t>
            </a:r>
            <a:endParaRPr lang="en-US" dirty="0"/>
          </a:p>
          <a:p>
            <a:r>
              <a:rPr lang="en-US" dirty="0"/>
              <a:t>Critics of DL point out that this is </a:t>
            </a:r>
            <a:r>
              <a:rPr lang="en-US" b="1" dirty="0"/>
              <a:t>not reasoning</a:t>
            </a:r>
          </a:p>
        </p:txBody>
      </p:sp>
    </p:spTree>
    <p:extLst>
      <p:ext uri="{BB962C8B-B14F-4D97-AF65-F5344CB8AC3E}">
        <p14:creationId xmlns:p14="http://schemas.microsoft.com/office/powerpoint/2010/main" val="3627942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AF63D0-8212-4FE4-88F6-375921E7A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roadblocks ahead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139073-01B1-4BE6-BD12-AFDCD4211A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Gary Marcus, </a:t>
            </a:r>
            <a:r>
              <a:rPr lang="en-US" i="1" dirty="0"/>
              <a:t>The next decade in AI</a:t>
            </a:r>
            <a:r>
              <a:rPr lang="en-US" dirty="0"/>
              <a:t>, 2020</a:t>
            </a:r>
            <a:endParaRPr lang="en-US" i="1" dirty="0"/>
          </a:p>
          <a:p>
            <a:r>
              <a:rPr lang="en-US" dirty="0"/>
              <a:t>Black-box nature of the models</a:t>
            </a:r>
          </a:p>
          <a:p>
            <a:r>
              <a:rPr lang="en-US" dirty="0"/>
              <a:t>Strong hints of </a:t>
            </a:r>
            <a:r>
              <a:rPr lang="en-US" i="1" dirty="0"/>
              <a:t>overfitting</a:t>
            </a:r>
            <a:r>
              <a:rPr lang="en-US" dirty="0"/>
              <a:t> or </a:t>
            </a:r>
            <a:r>
              <a:rPr lang="en-US" i="1" dirty="0"/>
              <a:t>lack of extrapolation</a:t>
            </a:r>
          </a:p>
          <a:p>
            <a:pPr lvl="1"/>
            <a:r>
              <a:rPr lang="en-US" dirty="0"/>
              <a:t>AlphaGo loses against nonsensical strategies</a:t>
            </a:r>
          </a:p>
          <a:p>
            <a:pPr lvl="1"/>
            <a:r>
              <a:rPr lang="en-US" dirty="0"/>
              <a:t>Deep RL for video games loses if starting point is 1-pixel away</a:t>
            </a:r>
          </a:p>
          <a:p>
            <a:pPr lvl="1"/>
            <a:r>
              <a:rPr lang="en-US" dirty="0"/>
              <a:t>Gaming algorithms</a:t>
            </a:r>
          </a:p>
          <a:p>
            <a:r>
              <a:rPr lang="en-US" dirty="0"/>
              <a:t>Models are fragile</a:t>
            </a:r>
          </a:p>
          <a:p>
            <a:pPr lvl="1"/>
            <a:r>
              <a:rPr lang="en-US" dirty="0"/>
              <a:t>Can fail in multiple (infinite?) ways</a:t>
            </a:r>
          </a:p>
          <a:p>
            <a:pPr lvl="1"/>
            <a:r>
              <a:rPr lang="en-US" dirty="0"/>
              <a:t>Unpredictable failures</a:t>
            </a:r>
          </a:p>
        </p:txBody>
      </p:sp>
    </p:spTree>
    <p:extLst>
      <p:ext uri="{BB962C8B-B14F-4D97-AF65-F5344CB8AC3E}">
        <p14:creationId xmlns:p14="http://schemas.microsoft.com/office/powerpoint/2010/main" val="4067678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3E3E3B-0E87-4353-8380-F26B1F329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road ahead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5D0C6C3-7B9F-40C9-AD0B-091B383F62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DL research community is split</a:t>
            </a:r>
          </a:p>
          <a:p>
            <a:r>
              <a:rPr lang="en-US" dirty="0"/>
              <a:t>Keep going with DL</a:t>
            </a:r>
          </a:p>
          <a:p>
            <a:pPr lvl="1"/>
            <a:r>
              <a:rPr lang="en-US" dirty="0"/>
              <a:t>Larger and larger models</a:t>
            </a:r>
          </a:p>
          <a:p>
            <a:pPr lvl="1"/>
            <a:r>
              <a:rPr lang="en-US" dirty="0"/>
              <a:t>New types of layers</a:t>
            </a:r>
          </a:p>
          <a:p>
            <a:r>
              <a:rPr lang="en-US" dirty="0"/>
              <a:t>New approaches</a:t>
            </a:r>
          </a:p>
          <a:p>
            <a:pPr lvl="1"/>
            <a:r>
              <a:rPr lang="en-US" dirty="0"/>
              <a:t>Hybridize DL with symbolic reasoning (neural-symbolic AI, </a:t>
            </a:r>
            <a:r>
              <a:rPr lang="en-US" dirty="0" err="1"/>
              <a:t>NeSy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Radically new approaches that </a:t>
            </a:r>
            <a:r>
              <a:rPr lang="en-US" i="1" dirty="0"/>
              <a:t>learn </a:t>
            </a:r>
            <a:r>
              <a:rPr lang="en-US"/>
              <a:t>(more) </a:t>
            </a:r>
            <a:r>
              <a:rPr lang="en-US" i="1"/>
              <a:t>human-like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806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B5EDA0-59C0-4CA6-A5BA-1AAF62DC6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8FBFABB-2B8B-405F-96A0-588245DDE3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Some of the problems are not DL-specific, but due to ML</a:t>
            </a:r>
          </a:p>
          <a:p>
            <a:r>
              <a:rPr lang="en-US" dirty="0"/>
              <a:t>ML does not find </a:t>
            </a:r>
            <a:r>
              <a:rPr lang="en-US" i="1" dirty="0"/>
              <a:t>causal links</a:t>
            </a:r>
            <a:r>
              <a:rPr lang="en-US" dirty="0"/>
              <a:t>, just mines </a:t>
            </a:r>
            <a:r>
              <a:rPr lang="en-US" i="1" dirty="0"/>
              <a:t>correlations</a:t>
            </a:r>
            <a:endParaRPr lang="en-US" dirty="0"/>
          </a:p>
          <a:p>
            <a:r>
              <a:rPr lang="en-US" dirty="0"/>
              <a:t>If you do not keep this in mind, you are going to have a bad time</a:t>
            </a:r>
          </a:p>
          <a:p>
            <a:endParaRPr lang="en-US" dirty="0"/>
          </a:p>
          <a:p>
            <a:r>
              <a:rPr lang="en-US" dirty="0"/>
              <a:t>Add here some excellent failures</a:t>
            </a:r>
          </a:p>
          <a:p>
            <a:pPr lvl="1"/>
            <a:r>
              <a:rPr lang="en-US" dirty="0"/>
              <a:t>Problems in the data</a:t>
            </a:r>
          </a:p>
          <a:p>
            <a:pPr lvl="1"/>
            <a:r>
              <a:rPr lang="en-US" dirty="0"/>
              <a:t>Black-box effect</a:t>
            </a:r>
          </a:p>
          <a:p>
            <a:pPr lvl="1"/>
            <a:r>
              <a:rPr lang="en-US" dirty="0"/>
              <a:t>Problems in your assumptions</a:t>
            </a:r>
          </a:p>
        </p:txBody>
      </p:sp>
    </p:spTree>
    <p:extLst>
      <p:ext uri="{BB962C8B-B14F-4D97-AF65-F5344CB8AC3E}">
        <p14:creationId xmlns:p14="http://schemas.microsoft.com/office/powerpoint/2010/main" val="1808434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841E54-440E-475E-A480-882D08CE2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Black-box + correlations = mistakes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6945315-A84F-415D-8A8E-C1D8911122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elf-driving-taxis">
            <a:hlinkClick r:id="" action="ppaction://media"/>
            <a:extLst>
              <a:ext uri="{FF2B5EF4-FFF2-40B4-BE49-F238E27FC236}">
                <a16:creationId xmlns:a16="http://schemas.microsoft.com/office/drawing/2014/main" id="{2F7A5955-6FBF-4736-8DE2-D0BE7408DF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48690" y="1233578"/>
            <a:ext cx="3005110" cy="53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91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43902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1D69E0-E0E9-429C-8504-D22B7FE6B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box + correlations = mistakes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44951F-3644-486A-B237-95148D97D6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Radiology</a:t>
            </a:r>
          </a:p>
        </p:txBody>
      </p:sp>
    </p:spTree>
    <p:extLst>
      <p:ext uri="{BB962C8B-B14F-4D97-AF65-F5344CB8AC3E}">
        <p14:creationId xmlns:p14="http://schemas.microsoft.com/office/powerpoint/2010/main" val="171513429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315</Words>
  <Application>Microsoft Office PowerPoint</Application>
  <PresentationFormat>Grand écran</PresentationFormat>
  <Paragraphs>50</Paragraphs>
  <Slides>9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Raleway</vt:lpstr>
      <vt:lpstr>Thème Office</vt:lpstr>
      <vt:lpstr>Deep Learning: limitations and roadblocks</vt:lpstr>
      <vt:lpstr>Présentation PowerPoint</vt:lpstr>
      <vt:lpstr>Deep learning achieved incredible results</vt:lpstr>
      <vt:lpstr>Deep Learning solved Artificial Intelligence?</vt:lpstr>
      <vt:lpstr>Main roadblocks ahead</vt:lpstr>
      <vt:lpstr>The road ahead</vt:lpstr>
      <vt:lpstr>Issues with Machine Learning</vt:lpstr>
      <vt:lpstr>Black-box + correlations = mistakes</vt:lpstr>
      <vt:lpstr>Black box + correlations = mistakes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Alberto Tonda</dc:creator>
  <cp:lastModifiedBy>Alberto Tonda</cp:lastModifiedBy>
  <cp:revision>38</cp:revision>
  <dcterms:created xsi:type="dcterms:W3CDTF">2020-06-05T13:14:31Z</dcterms:created>
  <dcterms:modified xsi:type="dcterms:W3CDTF">2024-04-01T13:57:13Z</dcterms:modified>
</cp:coreProperties>
</file>